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009" r:id="rId3"/>
    <p:sldId id="1047" r:id="rId4"/>
    <p:sldId id="1010" r:id="rId5"/>
    <p:sldId id="1011" r:id="rId6"/>
    <p:sldId id="1012" r:id="rId7"/>
    <p:sldId id="1014" r:id="rId8"/>
    <p:sldId id="1016" r:id="rId9"/>
    <p:sldId id="1017" r:id="rId10"/>
    <p:sldId id="1048" r:id="rId11"/>
    <p:sldId id="1018" r:id="rId12"/>
    <p:sldId id="1019" r:id="rId13"/>
    <p:sldId id="1020" r:id="rId14"/>
    <p:sldId id="1021" r:id="rId15"/>
    <p:sldId id="1049" r:id="rId16"/>
    <p:sldId id="1022" r:id="rId17"/>
    <p:sldId id="1023" r:id="rId18"/>
    <p:sldId id="1024" r:id="rId19"/>
    <p:sldId id="1025" r:id="rId20"/>
    <p:sldId id="1026" r:id="rId21"/>
    <p:sldId id="1027" r:id="rId22"/>
    <p:sldId id="1028" r:id="rId23"/>
    <p:sldId id="1050" r:id="rId24"/>
    <p:sldId id="1029" r:id="rId25"/>
    <p:sldId id="1030" r:id="rId26"/>
    <p:sldId id="1031" r:id="rId27"/>
    <p:sldId id="1032" r:id="rId28"/>
    <p:sldId id="1033" r:id="rId29"/>
    <p:sldId id="1034" r:id="rId30"/>
    <p:sldId id="1035" r:id="rId31"/>
    <p:sldId id="1036" r:id="rId32"/>
    <p:sldId id="1037" r:id="rId33"/>
    <p:sldId id="1038" r:id="rId34"/>
    <p:sldId id="1039" r:id="rId35"/>
    <p:sldId id="1040" r:id="rId36"/>
    <p:sldId id="1041" r:id="rId37"/>
    <p:sldId id="1043" r:id="rId38"/>
    <p:sldId id="1045" r:id="rId39"/>
    <p:sldId id="1046"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第九模块提优测评卷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wants to see ancient buildings?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Lucy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Emma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can you learn to cook?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Egypt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Italy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Hawaii</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4003" y="891031"/>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74003" y="345006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37717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sport does Lucy like?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Skiing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Surfing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Swimming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place has the warm sea?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Egypt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Hawaii</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426" y="863871"/>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946426" y="341779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16019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they do next?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Make plans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Save money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Pack bags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7789" y="872508"/>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384642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选出每组中不同类的一项。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6931025"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beautiful	B. big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photo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6931025"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visit	B. bring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inside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6931025"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take	B. country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6931025"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want	B. mountain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3950" algn="l"/>
                <a:tab pos="6931025"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B. plane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panda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842" y="2150962"/>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40973" y="2751925"/>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40973" y="4715872"/>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940973" y="3423041"/>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40973" y="4044756"/>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66614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9191"/>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从方框中选择合适的单词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 and I want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Huangshan Mountain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many visitors from all ________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638822" y="1323078"/>
            <a:ext cx="5208477" cy="656846"/>
          </a:xfrm>
          <a:prstGeom prst="rect">
            <a:avLst/>
          </a:prstGeom>
        </p:spPr>
        <p:txBody>
          <a:bodyPr wrap="none">
            <a:spAutoFit/>
          </a:bodyPr>
          <a:lstStyle/>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inside</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on</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visit</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show</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around</a:t>
            </a:r>
            <a:endParaRPr lang="zh-CN" altLang="zh-CN" sz="1200" b="0">
              <a:solidFill>
                <a:srgbClr val="000000"/>
              </a:solidFill>
              <a:cs typeface="Times New Roman" panose="02020603050405020304" pitchFamily="18" charset="0"/>
            </a:endParaRPr>
          </a:p>
        </p:txBody>
      </p:sp>
      <p:sp>
        <p:nvSpPr>
          <p:cNvPr id="6" name="矩形 5"/>
          <p:cNvSpPr/>
          <p:nvPr/>
        </p:nvSpPr>
        <p:spPr bwMode="auto">
          <a:xfrm>
            <a:off x="2638822" y="1467094"/>
            <a:ext cx="5208477" cy="51283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4564516" y="2168202"/>
            <a:ext cx="822661" cy="523220"/>
          </a:xfrm>
          <a:prstGeom prst="rect">
            <a:avLst/>
          </a:prstGeom>
        </p:spPr>
        <p:txBody>
          <a:bodyPr wrap="none">
            <a:spAutoFit/>
          </a:bodyPr>
          <a:lstStyle/>
          <a:p>
            <a:r>
              <a:rPr lang="en-US" altLang="zh-CN"/>
              <a:t>visit</a:t>
            </a:r>
            <a:endParaRPr lang="zh-CN" altLang="en-US"/>
          </a:p>
        </p:txBody>
      </p:sp>
      <p:sp>
        <p:nvSpPr>
          <p:cNvPr id="8" name="矩形 7"/>
          <p:cNvSpPr/>
          <p:nvPr/>
        </p:nvSpPr>
        <p:spPr>
          <a:xfrm>
            <a:off x="5509553" y="4083337"/>
            <a:ext cx="1297086" cy="523220"/>
          </a:xfrm>
          <a:prstGeom prst="rect">
            <a:avLst/>
          </a:prstGeom>
        </p:spPr>
        <p:txBody>
          <a:bodyPr wrap="none">
            <a:spAutoFit/>
          </a:bodyPr>
          <a:lstStyle/>
          <a:p>
            <a:r>
              <a:rPr lang="en-US" altLang="zh-CN"/>
              <a:t>around</a:t>
            </a:r>
            <a:endParaRPr lang="zh-CN" altLang="en-US"/>
          </a:p>
        </p:txBody>
      </p:sp>
      <p:sp>
        <p:nvSpPr>
          <p:cNvPr id="12" name="矩形 11"/>
          <p:cNvSpPr/>
          <p:nvPr/>
        </p:nvSpPr>
        <p:spPr>
          <a:xfrm>
            <a:off x="360854" y="2764085"/>
            <a:ext cx="11485848" cy="1384995"/>
          </a:xfrm>
          <a:prstGeom prst="rect">
            <a:avLst/>
          </a:prstGeom>
        </p:spPr>
        <p:txBody>
          <a:bodyPr wrap="square">
            <a:spAutoFit/>
          </a:bodyPr>
          <a:lstStyle/>
          <a:p>
            <a:pPr>
              <a:lnSpc>
                <a:spcPct val="150000"/>
              </a:lnSpc>
            </a:pPr>
            <a:r>
              <a:rPr lang="zh-CN" altLang="zh-CN" dirty="0">
                <a:ea typeface="楷体" panose="02010609060101010101" pitchFamily="49" charset="-122"/>
                <a:cs typeface="Times New Roman" panose="02020603050405020304" pitchFamily="18" charset="0"/>
              </a:rPr>
              <a:t>句意为</a:t>
            </a:r>
            <a:r>
              <a:rPr lang="en-US" altLang="zh-CN" dirty="0">
                <a:latin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我的父母和我想要参观黄山</a:t>
            </a:r>
            <a:r>
              <a:rPr lang="en-US" altLang="zh-CN" dirty="0">
                <a:latin typeface="宋体" panose="02010600030101010101" pitchFamily="2" charset="-122"/>
                <a:cs typeface="Times New Roman" panose="02020603050405020304" pitchFamily="18" charset="0"/>
              </a:rPr>
              <a:t>”</a:t>
            </a:r>
            <a:r>
              <a:rPr lang="zh-CN" altLang="zh-CN" dirty="0">
                <a:cs typeface="Times New Roman" panose="02020603050405020304" pitchFamily="18" charset="0"/>
              </a:rPr>
              <a:t>。</a:t>
            </a:r>
            <a:r>
              <a:rPr lang="en-US" altLang="zh-CN" dirty="0"/>
              <a:t>want to do </a:t>
            </a:r>
            <a:r>
              <a:rPr lang="en-US" altLang="zh-CN" dirty="0" err="1"/>
              <a:t>sth</a:t>
            </a:r>
            <a:r>
              <a:rPr lang="zh-CN" altLang="zh-CN" dirty="0">
                <a:ea typeface="楷体" panose="02010609060101010101" pitchFamily="49" charset="-122"/>
                <a:cs typeface="Times New Roman" panose="02020603050405020304" pitchFamily="18" charset="0"/>
              </a:rPr>
              <a:t>意为</a:t>
            </a:r>
            <a:r>
              <a:rPr lang="en-US" altLang="zh-CN" dirty="0">
                <a:latin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想要做某事</a:t>
            </a:r>
            <a:r>
              <a:rPr lang="en-US" altLang="zh-CN" dirty="0">
                <a:latin typeface="宋体" panose="02010600030101010101" pitchFamily="2" charset="-122"/>
                <a:cs typeface="Times New Roman" panose="02020603050405020304" pitchFamily="18" charset="0"/>
              </a:rPr>
              <a:t>”</a:t>
            </a:r>
            <a:r>
              <a:rPr lang="zh-CN" altLang="zh-CN" dirty="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故填</a:t>
            </a:r>
            <a:r>
              <a:rPr lang="en-US" altLang="zh-CN" dirty="0"/>
              <a:t>visit</a:t>
            </a:r>
            <a:r>
              <a:rPr lang="zh-CN" altLang="zh-CN" dirty="0">
                <a:cs typeface="Times New Roman" panose="02020603050405020304" pitchFamily="18" charset="0"/>
              </a:rPr>
              <a:t>。</a:t>
            </a:r>
            <a:endParaRPr lang="zh-CN" altLang="en-US" dirty="0"/>
          </a:p>
        </p:txBody>
      </p:sp>
      <p:sp>
        <p:nvSpPr>
          <p:cNvPr id="14" name="矩形 13"/>
          <p:cNvSpPr/>
          <p:nvPr/>
        </p:nvSpPr>
        <p:spPr>
          <a:xfrm>
            <a:off x="360854" y="4633972"/>
            <a:ext cx="8398648" cy="523220"/>
          </a:xfrm>
          <a:prstGeom prst="rect">
            <a:avLst/>
          </a:prstGeom>
        </p:spPr>
        <p:txBody>
          <a:bodyPr wrap="square">
            <a:spAutoFit/>
          </a:bodyPr>
          <a:lstStyle/>
          <a:p>
            <a:r>
              <a:rPr lang="en-US" altLang="zh-CN"/>
              <a:t>all around the world</a:t>
            </a:r>
            <a:r>
              <a:rPr lang="zh-CN" altLang="zh-CN">
                <a:ea typeface="楷体" panose="02010609060101010101" pitchFamily="49" charset="-122"/>
                <a:cs typeface="Times New Roman" panose="02020603050405020304" pitchFamily="18" charset="0"/>
              </a:rPr>
              <a:t>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全世界</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around</a:t>
            </a:r>
            <a:r>
              <a:rPr lang="zh-CN" altLang="zh-CN">
                <a:cs typeface="Times New Roman" panose="02020603050405020304" pitchFamily="18" charset="0"/>
              </a:rPr>
              <a:t>。</a:t>
            </a:r>
            <a:endParaRPr lang="zh-CN" altLang="en-US"/>
          </a:p>
        </p:txBody>
      </p:sp>
    </p:spTree>
    <p:extLst>
      <p:ext uri="{BB962C8B-B14F-4D97-AF65-F5344CB8AC3E}">
        <p14:creationId xmlns:p14="http://schemas.microsoft.com/office/powerpoint/2010/main" val="830040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3837"/>
            <a:ext cx="11485848" cy="3323987"/>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and his daughter get ____ a bus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box is blue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 to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my new bicycle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638822" y="827938"/>
            <a:ext cx="5208477" cy="656846"/>
          </a:xfrm>
          <a:prstGeom prst="rect">
            <a:avLst/>
          </a:prstGeom>
        </p:spPr>
        <p:txBody>
          <a:bodyPr wrap="none">
            <a:spAutoFit/>
          </a:bodyPr>
          <a:lstStyle/>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inside</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on</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visit</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show</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around</a:t>
            </a:r>
            <a:endParaRPr lang="zh-CN" altLang="zh-CN" sz="1200" b="0">
              <a:solidFill>
                <a:srgbClr val="000000"/>
              </a:solidFill>
              <a:cs typeface="Times New Roman" panose="02020603050405020304" pitchFamily="18" charset="0"/>
            </a:endParaRPr>
          </a:p>
        </p:txBody>
      </p:sp>
      <p:sp>
        <p:nvSpPr>
          <p:cNvPr id="4" name="矩形 3"/>
          <p:cNvSpPr/>
          <p:nvPr/>
        </p:nvSpPr>
        <p:spPr bwMode="auto">
          <a:xfrm>
            <a:off x="2638822" y="971954"/>
            <a:ext cx="5208477" cy="51283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5821489" y="1655543"/>
            <a:ext cx="564578" cy="523220"/>
          </a:xfrm>
          <a:prstGeom prst="rect">
            <a:avLst/>
          </a:prstGeom>
        </p:spPr>
        <p:txBody>
          <a:bodyPr wrap="none">
            <a:spAutoFit/>
          </a:bodyPr>
          <a:lstStyle/>
          <a:p>
            <a:r>
              <a:rPr lang="en-US" altLang="zh-CN"/>
              <a:t>on</a:t>
            </a:r>
            <a:endParaRPr lang="zh-CN" altLang="en-US"/>
          </a:p>
        </p:txBody>
      </p:sp>
      <p:sp>
        <p:nvSpPr>
          <p:cNvPr id="7" name="矩形 6"/>
          <p:cNvSpPr/>
          <p:nvPr/>
        </p:nvSpPr>
        <p:spPr>
          <a:xfrm>
            <a:off x="1514269" y="2921379"/>
            <a:ext cx="1082348" cy="523220"/>
          </a:xfrm>
          <a:prstGeom prst="rect">
            <a:avLst/>
          </a:prstGeom>
        </p:spPr>
        <p:txBody>
          <a:bodyPr wrap="none">
            <a:spAutoFit/>
          </a:bodyPr>
          <a:lstStyle/>
          <a:p>
            <a:r>
              <a:rPr lang="en-US" altLang="zh-CN"/>
              <a:t>inside</a:t>
            </a:r>
            <a:endParaRPr lang="zh-CN" altLang="en-US"/>
          </a:p>
        </p:txBody>
      </p:sp>
      <p:sp>
        <p:nvSpPr>
          <p:cNvPr id="9" name="矩形 8"/>
          <p:cNvSpPr/>
          <p:nvPr/>
        </p:nvSpPr>
        <p:spPr>
          <a:xfrm>
            <a:off x="2211277" y="4209294"/>
            <a:ext cx="963725" cy="523220"/>
          </a:xfrm>
          <a:prstGeom prst="rect">
            <a:avLst/>
          </a:prstGeom>
        </p:spPr>
        <p:txBody>
          <a:bodyPr wrap="none">
            <a:spAutoFit/>
          </a:bodyPr>
          <a:lstStyle/>
          <a:p>
            <a:r>
              <a:rPr lang="en-US" altLang="zh-CN"/>
              <a:t>show</a:t>
            </a:r>
            <a:endParaRPr lang="zh-CN" altLang="en-US"/>
          </a:p>
        </p:txBody>
      </p:sp>
      <p:sp>
        <p:nvSpPr>
          <p:cNvPr id="11" name="矩形 10"/>
          <p:cNvSpPr/>
          <p:nvPr/>
        </p:nvSpPr>
        <p:spPr>
          <a:xfrm>
            <a:off x="360965" y="2097405"/>
            <a:ext cx="5099473"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get on</a:t>
            </a:r>
            <a:r>
              <a:rPr lang="zh-CN" altLang="zh-CN">
                <a:ea typeface="楷体" panose="02010609060101010101" pitchFamily="49" charset="-122"/>
                <a:cs typeface="Times New Roman" panose="02020603050405020304" pitchFamily="18" charset="0"/>
              </a:rPr>
              <a:t>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上车</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cs typeface="Times New Roman" panose="02020603050405020304" pitchFamily="18" charset="0"/>
              </a:rPr>
              <a:t>on</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13" name="矩形 12"/>
          <p:cNvSpPr/>
          <p:nvPr/>
        </p:nvSpPr>
        <p:spPr>
          <a:xfrm>
            <a:off x="360854" y="3570713"/>
            <a:ext cx="7151662" cy="523220"/>
          </a:xfrm>
          <a:prstGeom prst="rect">
            <a:avLst/>
          </a:prstGeom>
        </p:spPr>
        <p:txBody>
          <a:bodyPr wrap="square">
            <a:spAutoFit/>
          </a:bodyPr>
          <a:lstStyle/>
          <a:p>
            <a:r>
              <a:rPr lang="zh-CN" altLang="zh-CN">
                <a:ea typeface="楷体" panose="02010609060101010101" pitchFamily="49" charset="-122"/>
                <a:cs typeface="Times New Roman" panose="02020603050405020304" pitchFamily="18" charset="0"/>
              </a:rPr>
              <a:t>句意为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盒子的里面是蓝色</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inside</a:t>
            </a:r>
            <a:r>
              <a:rPr lang="zh-CN" altLang="zh-CN">
                <a:cs typeface="Times New Roman" panose="02020603050405020304" pitchFamily="18" charset="0"/>
              </a:rPr>
              <a:t>。</a:t>
            </a:r>
            <a:endParaRPr lang="zh-CN" altLang="en-US"/>
          </a:p>
        </p:txBody>
      </p:sp>
      <p:sp>
        <p:nvSpPr>
          <p:cNvPr id="15" name="矩形 14"/>
          <p:cNvSpPr/>
          <p:nvPr/>
        </p:nvSpPr>
        <p:spPr>
          <a:xfrm>
            <a:off x="360854" y="4849996"/>
            <a:ext cx="8303790" cy="523220"/>
          </a:xfrm>
          <a:prstGeom prst="rect">
            <a:avLst/>
          </a:prstGeom>
        </p:spPr>
        <p:txBody>
          <a:bodyPr wrap="square">
            <a:spAutoFit/>
          </a:bodyPr>
          <a:lstStyle/>
          <a:p>
            <a:r>
              <a:rPr lang="en-US" altLang="zh-CN"/>
              <a:t>show sb sth</a:t>
            </a:r>
            <a:r>
              <a:rPr lang="zh-CN" altLang="zh-CN">
                <a:ea typeface="楷体" panose="02010609060101010101" pitchFamily="49" charset="-122"/>
                <a:cs typeface="Times New Roman" panose="02020603050405020304" pitchFamily="18" charset="0"/>
              </a:rPr>
              <a:t>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展示给某人某物</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show</a:t>
            </a:r>
            <a:r>
              <a:rPr lang="zh-CN" altLang="zh-CN">
                <a:cs typeface="Times New Roman" panose="02020603050405020304" pitchFamily="18" charset="0"/>
              </a:rPr>
              <a:t>。</a:t>
            </a:r>
            <a:endParaRPr lang="zh-CN" altLang="en-US"/>
          </a:p>
        </p:txBody>
      </p:sp>
    </p:spTree>
    <p:extLst>
      <p:ext uri="{BB962C8B-B14F-4D97-AF65-F5344CB8AC3E}">
        <p14:creationId xmlns:p14="http://schemas.microsoft.com/office/powerpoint/2010/main" val="255651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see many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city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build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building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buildings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8736" y="150247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16044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goes to school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bus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B. on	C. to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can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see in the photo?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B. trains	C. a train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brother wants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computer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 in the evening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playing	B. to play	C. plays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7789" y="854401"/>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37789" y="2132856"/>
            <a:ext cx="423514" cy="523220"/>
          </a:xfrm>
          <a:prstGeom prst="rect">
            <a:avLst/>
          </a:prstGeom>
        </p:spPr>
        <p:txBody>
          <a:bodyPr wrap="none">
            <a:spAutoFit/>
          </a:bodyPr>
          <a:lstStyle/>
          <a:p>
            <a:r>
              <a:rPr lang="en-US" altLang="zh-CN" smtClean="0"/>
              <a:t>B</a:t>
            </a:r>
            <a:endParaRPr lang="zh-CN" altLang="en-US"/>
          </a:p>
        </p:txBody>
      </p:sp>
      <p:sp>
        <p:nvSpPr>
          <p:cNvPr id="6" name="矩形 5"/>
          <p:cNvSpPr/>
          <p:nvPr/>
        </p:nvSpPr>
        <p:spPr>
          <a:xfrm>
            <a:off x="937789" y="3411311"/>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165032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________ a postcard for your mother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am	B. are	C. is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show you one of the ________ from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present	B. presents	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we should ________ to all these places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goes	B. go	C. going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9683" y="881561"/>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60012" y="2132856"/>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980019" y="3424647"/>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42573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 to go to the 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he does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B. Did	C. Does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 is in the west of China. It’s the capital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3875"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Shaanxi Province. We can visit the Terracotta Army in the city.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3875"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 is ________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66611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Xi’an	B. Xining	C. Jinan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207191" y="2852937"/>
            <a:ext cx="2736304" cy="479300"/>
          </a:xfrm>
          <a:prstGeom prst="rect">
            <a:avLst/>
          </a:prstGeom>
        </p:spPr>
      </p:pic>
      <p:sp>
        <p:nvSpPr>
          <p:cNvPr id="5" name="矩形 4"/>
          <p:cNvSpPr/>
          <p:nvPr/>
        </p:nvSpPr>
        <p:spPr>
          <a:xfrm>
            <a:off x="946842" y="881977"/>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46842" y="2776596"/>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59661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选出所听句子中包含的单词。</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9310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place	B. palace	C. please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00880" algn="l"/>
                <a:tab pos="69310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500880"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reading	B. finding	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500880" algn="l"/>
                <a:tab pos="69310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500880"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postcard	B. outside	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738516"/>
            <a:ext cx="8779971" cy="523220"/>
          </a:xfrm>
          <a:prstGeom prst="rect">
            <a:avLst/>
          </a:prstGeom>
        </p:spPr>
        <p:txBody>
          <a:bodyPr wrap="square">
            <a:spAutoFit/>
          </a:bodyPr>
          <a:lstStyle/>
          <a:p>
            <a:r>
              <a:rPr lang="en-US" altLang="zh-CN">
                <a:solidFill>
                  <a:srgbClr val="ED028C"/>
                </a:solidFill>
              </a:rPr>
              <a:t>We were hot.So we found a cool place to sit.</a:t>
            </a:r>
            <a:endParaRPr lang="zh-CN" altLang="en-US"/>
          </a:p>
        </p:txBody>
      </p:sp>
      <p:sp>
        <p:nvSpPr>
          <p:cNvPr id="6" name="矩形 5"/>
          <p:cNvSpPr/>
          <p:nvPr/>
        </p:nvSpPr>
        <p:spPr>
          <a:xfrm>
            <a:off x="360854" y="3942920"/>
            <a:ext cx="4259954"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How old is this building?</a:t>
            </a:r>
            <a:endParaRPr lang="zh-CN" altLang="zh-CN" sz="1050">
              <a:solidFill>
                <a:srgbClr val="000000"/>
              </a:solidFill>
              <a:cs typeface="Times New Roman" panose="02020603050405020304" pitchFamily="18" charset="0"/>
            </a:endParaRPr>
          </a:p>
        </p:txBody>
      </p:sp>
      <p:sp>
        <p:nvSpPr>
          <p:cNvPr id="8" name="矩形 7"/>
          <p:cNvSpPr/>
          <p:nvPr/>
        </p:nvSpPr>
        <p:spPr>
          <a:xfrm>
            <a:off x="360854" y="5254132"/>
            <a:ext cx="4389797" cy="523220"/>
          </a:xfrm>
          <a:prstGeom prst="rect">
            <a:avLst/>
          </a:prstGeom>
        </p:spPr>
        <p:txBody>
          <a:bodyPr wrap="square">
            <a:spAutoFit/>
          </a:bodyPr>
          <a:lstStyle/>
          <a:p>
            <a:r>
              <a:rPr lang="en-US" altLang="zh-CN">
                <a:solidFill>
                  <a:srgbClr val="ED028C"/>
                </a:solidFill>
              </a:rPr>
              <a:t>Do you want to go inside?</a:t>
            </a:r>
            <a:endParaRPr lang="zh-CN" altLang="en-US"/>
          </a:p>
        </p:txBody>
      </p:sp>
      <p:sp>
        <p:nvSpPr>
          <p:cNvPr id="10" name="矩形 9"/>
          <p:cNvSpPr/>
          <p:nvPr/>
        </p:nvSpPr>
        <p:spPr>
          <a:xfrm>
            <a:off x="937789" y="2136314"/>
            <a:ext cx="444352" cy="523220"/>
          </a:xfrm>
          <a:prstGeom prst="rect">
            <a:avLst/>
          </a:prstGeom>
        </p:spPr>
        <p:txBody>
          <a:bodyPr wrap="none">
            <a:spAutoFit/>
          </a:bodyPr>
          <a:lstStyle/>
          <a:p>
            <a:r>
              <a:rPr lang="en-US" altLang="zh-CN"/>
              <a:t>A</a:t>
            </a:r>
            <a:endParaRPr lang="zh-CN" altLang="en-US"/>
          </a:p>
        </p:txBody>
      </p:sp>
      <p:sp>
        <p:nvSpPr>
          <p:cNvPr id="12" name="矩形 11"/>
          <p:cNvSpPr/>
          <p:nvPr/>
        </p:nvSpPr>
        <p:spPr>
          <a:xfrm>
            <a:off x="937789" y="3450934"/>
            <a:ext cx="444352" cy="523220"/>
          </a:xfrm>
          <a:prstGeom prst="rect">
            <a:avLst/>
          </a:prstGeom>
        </p:spPr>
        <p:txBody>
          <a:bodyPr wrap="none">
            <a:spAutoFit/>
          </a:bodyPr>
          <a:lstStyle/>
          <a:p>
            <a:r>
              <a:rPr lang="en-US" altLang="zh-CN"/>
              <a:t>C</a:t>
            </a:r>
            <a:endParaRPr lang="zh-CN" altLang="en-US"/>
          </a:p>
        </p:txBody>
      </p:sp>
      <p:sp>
        <p:nvSpPr>
          <p:cNvPr id="13" name="矩形 12"/>
          <p:cNvSpPr/>
          <p:nvPr/>
        </p:nvSpPr>
        <p:spPr>
          <a:xfrm>
            <a:off x="937789" y="472435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big building. It’s in New York. There are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flags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all around the world. The building is ________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Big Ben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UN building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Tower Bridge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242570" y="908720"/>
            <a:ext cx="2592288" cy="504336"/>
          </a:xfrm>
          <a:prstGeom prst="rect">
            <a:avLst/>
          </a:prstGeom>
        </p:spPr>
      </p:pic>
      <p:sp>
        <p:nvSpPr>
          <p:cNvPr id="5" name="矩形 4"/>
          <p:cNvSpPr/>
          <p:nvPr/>
        </p:nvSpPr>
        <p:spPr>
          <a:xfrm>
            <a:off x="964532" y="87114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33641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86062"/>
          </a:xfrm>
        </p:spPr>
        <p:txBody>
          <a:bodyPr/>
          <a:lstStyle/>
          <a:p>
            <a:pPr hangingPunct="0">
              <a:spcAft>
                <a:spcPts val="0"/>
              </a:spcAft>
              <a:tabLst>
                <a:tab pos="4860925" algn="l"/>
              </a:tabLst>
            </a:pPr>
            <a:r>
              <a:rPr lang="zh-CN" altLang="zh-CN" sz="2500"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从方框中选择合适的句子</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有一项多余</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 holiday is coming. </a:t>
            </a:r>
            <a:endPar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the map. There are lots of </a:t>
            </a:r>
            <a:endPar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 places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go in China</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________ I like the Oriental Pearl </a:t>
            </a:r>
            <a:endPar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a:t>
            </a:r>
            <a:r>
              <a:rPr lang="zh-CN" altLang="zh-CN" sz="2500" spc="-100"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东方明珠塔</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Kunming is a beautiful place</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are right. 3</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And it’s got a beautiful lake</a:t>
            </a:r>
            <a:r>
              <a:rPr lang="en-US" altLang="zh-CN" sz="2500"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861273" y="1887116"/>
            <a:ext cx="6092825" cy="3481787"/>
          </a:xfrm>
          <a:prstGeom prst="rect">
            <a:avLst/>
          </a:prstGeom>
          <a:ln w="19050">
            <a:solidFill>
              <a:schemeClr val="tx1"/>
            </a:solidFill>
          </a:ln>
        </p:spPr>
        <p:txBody>
          <a:bodyPr>
            <a:spAutoFit/>
          </a:bodyPr>
          <a:lstStyle/>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A. Do you want to go to Beijing?</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B. It’s in the south of China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C. That’s a good idea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D. Where are we going to visit?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E. I want to go to Shanghai</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F. There are lots of mountains and lakes in Guilin</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p:txBody>
      </p:sp>
      <p:sp>
        <p:nvSpPr>
          <p:cNvPr id="5" name="矩形 4"/>
          <p:cNvSpPr/>
          <p:nvPr/>
        </p:nvSpPr>
        <p:spPr>
          <a:xfrm>
            <a:off x="1118018" y="1997893"/>
            <a:ext cx="444352" cy="523220"/>
          </a:xfrm>
          <a:prstGeom prst="rect">
            <a:avLst/>
          </a:prstGeom>
        </p:spPr>
        <p:txBody>
          <a:bodyPr wrap="none">
            <a:spAutoFit/>
          </a:bodyPr>
          <a:lstStyle/>
          <a:p>
            <a:r>
              <a:rPr lang="en-US" altLang="zh-CN"/>
              <a:t>D</a:t>
            </a:r>
            <a:endParaRPr lang="zh-CN" altLang="en-US"/>
          </a:p>
        </p:txBody>
      </p:sp>
      <p:sp>
        <p:nvSpPr>
          <p:cNvPr id="7" name="矩形 6"/>
          <p:cNvSpPr/>
          <p:nvPr/>
        </p:nvSpPr>
        <p:spPr>
          <a:xfrm>
            <a:off x="1990750" y="3698926"/>
            <a:ext cx="423514" cy="523220"/>
          </a:xfrm>
          <a:prstGeom prst="rect">
            <a:avLst/>
          </a:prstGeom>
        </p:spPr>
        <p:txBody>
          <a:bodyPr wrap="none">
            <a:spAutoFit/>
          </a:bodyPr>
          <a:lstStyle/>
          <a:p>
            <a:r>
              <a:rPr lang="en-US" altLang="zh-CN"/>
              <a:t>E</a:t>
            </a:r>
            <a:endParaRPr lang="zh-CN" altLang="en-US"/>
          </a:p>
        </p:txBody>
      </p:sp>
      <p:sp>
        <p:nvSpPr>
          <p:cNvPr id="9" name="矩形 8"/>
          <p:cNvSpPr/>
          <p:nvPr/>
        </p:nvSpPr>
        <p:spPr>
          <a:xfrm>
            <a:off x="3800003" y="542690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674612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about you, Amy?</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Guilin. 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we should go to all these places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699500" y="1520819"/>
            <a:ext cx="404278" cy="523220"/>
          </a:xfrm>
          <a:prstGeom prst="rect">
            <a:avLst/>
          </a:prstGeom>
        </p:spPr>
        <p:txBody>
          <a:bodyPr wrap="none">
            <a:spAutoFit/>
          </a:bodyPr>
          <a:lstStyle/>
          <a:p>
            <a:r>
              <a:rPr lang="en-US" altLang="zh-CN"/>
              <a:t>F</a:t>
            </a:r>
            <a:endParaRPr lang="zh-CN" altLang="en-US"/>
          </a:p>
        </p:txBody>
      </p:sp>
      <p:sp>
        <p:nvSpPr>
          <p:cNvPr id="5" name="矩形 4"/>
          <p:cNvSpPr/>
          <p:nvPr/>
        </p:nvSpPr>
        <p:spPr>
          <a:xfrm>
            <a:off x="2575867" y="2799034"/>
            <a:ext cx="444352" cy="523220"/>
          </a:xfrm>
          <a:prstGeom prst="rect">
            <a:avLst/>
          </a:prstGeom>
        </p:spPr>
        <p:txBody>
          <a:bodyPr wrap="none">
            <a:spAutoFit/>
          </a:bodyPr>
          <a:lstStyle/>
          <a:p>
            <a:r>
              <a:rPr lang="en-US" altLang="zh-CN" smtClean="0"/>
              <a:t>C</a:t>
            </a:r>
            <a:endParaRPr lang="zh-CN" altLang="en-US"/>
          </a:p>
        </p:txBody>
      </p:sp>
      <p:sp>
        <p:nvSpPr>
          <p:cNvPr id="6" name="矩形 5"/>
          <p:cNvSpPr/>
          <p:nvPr/>
        </p:nvSpPr>
        <p:spPr>
          <a:xfrm>
            <a:off x="3934966" y="2852936"/>
            <a:ext cx="6092825" cy="3481787"/>
          </a:xfrm>
          <a:prstGeom prst="rect">
            <a:avLst/>
          </a:prstGeom>
          <a:ln w="19050">
            <a:solidFill>
              <a:schemeClr val="tx1"/>
            </a:solidFill>
          </a:ln>
        </p:spPr>
        <p:txBody>
          <a:bodyPr>
            <a:spAutoFit/>
          </a:bodyPr>
          <a:lstStyle/>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A. Do you want to go to Beijing?</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B. It’s in the south of China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C. That’s a good idea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D. Where are we going to visit?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E. I want to go to Shanghai</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500" b="0" spc="-100">
                <a:solidFill>
                  <a:srgbClr val="000000"/>
                </a:solidFill>
                <a:cs typeface="Times New Roman" panose="02020603050405020304" pitchFamily="18" charset="0"/>
              </a:rPr>
              <a:t>F. There are lots of mountains and lakes in Guilin</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5244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4098" y="782332"/>
            <a:ext cx="11482604" cy="5181162"/>
          </a:xfrm>
          <a:prstGeom prst="rect">
            <a:avLst/>
          </a:prstGeom>
        </p:spPr>
      </p:pic>
      <p:sp>
        <p:nvSpPr>
          <p:cNvPr id="2" name="内容占位符 1"/>
          <p:cNvSpPr>
            <a:spLocks noGrp="1"/>
          </p:cNvSpPr>
          <p:nvPr>
            <p:ph idx="1"/>
          </p:nvPr>
        </p:nvSpPr>
        <p:spPr>
          <a:xfrm>
            <a:off x="360854" y="782332"/>
            <a:ext cx="11485848" cy="5181162"/>
          </a:xfrm>
        </p:spPr>
        <p:txBody>
          <a:bodyPr/>
          <a:lstStyle/>
          <a:p>
            <a:pPr algn="ctr" hangingPunct="0">
              <a:spcAft>
                <a:spcPts val="0"/>
              </a:spcAft>
            </a:pPr>
            <a:r>
              <a:rPr lang="zh-CN" altLang="zh-CN" b="1" dirty="0">
                <a:latin typeface="Times New Roman" panose="02020603050405020304" pitchFamily="18" charset="0"/>
                <a:ea typeface="黑体" panose="02010609060101010101" pitchFamily="49" charset="-122"/>
                <a:cs typeface="Times New Roman" panose="02020603050405020304" pitchFamily="18" charset="0"/>
              </a:rPr>
              <a:t>桂林</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桂林是世界著名的旅游城市、中国首批国家历史文化名城、中国优秀旅游城市</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其境内的山水风光举世闻名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千百年来享有</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桂林山水甲天下</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的美誉。</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桂林地处我国石灰岩地区。这里沉积了三、五千米厚的石灰岩。石灰岩容易被流水</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所溶蚀</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亿万年来激烈的地壳运动造成了纵横交错的断裂</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加上此地气候炎热多雨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使石灰岩的溶蚀加快了速度。形成了典型的岩溶地貌。</a:t>
            </a:r>
            <a:endParaRPr lang="zh-CN" altLang="zh-CN" sz="105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clrChange>
              <a:clrFrom>
                <a:srgbClr val="E8F6FD"/>
              </a:clrFrom>
              <a:clrTo>
                <a:srgbClr val="E8F6FD">
                  <a:alpha val="0"/>
                </a:srgbClr>
              </a:clrTo>
            </a:clrChange>
          </a:blip>
          <a:stretch>
            <a:fillRect/>
          </a:stretch>
        </p:blipFill>
        <p:spPr>
          <a:xfrm>
            <a:off x="360854" y="728909"/>
            <a:ext cx="2061944" cy="673624"/>
          </a:xfrm>
          <a:prstGeom prst="rect">
            <a:avLst/>
          </a:prstGeom>
        </p:spPr>
      </p:pic>
    </p:spTree>
    <p:extLst>
      <p:ext uri="{BB962C8B-B14F-4D97-AF65-F5344CB8AC3E}">
        <p14:creationId xmlns:p14="http://schemas.microsoft.com/office/powerpoint/2010/main" val="20573670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连词成句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 do, visit, you, to, River, the, Yellow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places, of, there, to, are, lots, go, in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78960" y="1984463"/>
            <a:ext cx="6027356"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Do you want to visit the Yellow River?</a:t>
            </a:r>
            <a:endParaRPr lang="zh-CN" altLang="zh-CN" sz="1050">
              <a:solidFill>
                <a:srgbClr val="000000"/>
              </a:solidFill>
              <a:cs typeface="Times New Roman" panose="02020603050405020304" pitchFamily="18" charset="0"/>
            </a:endParaRPr>
          </a:p>
        </p:txBody>
      </p:sp>
      <p:sp>
        <p:nvSpPr>
          <p:cNvPr id="6" name="矩形 5"/>
          <p:cNvSpPr/>
          <p:nvPr/>
        </p:nvSpPr>
        <p:spPr>
          <a:xfrm>
            <a:off x="360462" y="3386439"/>
            <a:ext cx="6064352" cy="523220"/>
          </a:xfrm>
          <a:prstGeom prst="rect">
            <a:avLst/>
          </a:prstGeom>
        </p:spPr>
        <p:txBody>
          <a:bodyPr wrap="none">
            <a:spAutoFit/>
          </a:bodyPr>
          <a:lstStyle/>
          <a:p>
            <a:r>
              <a:rPr lang="en-US" altLang="zh-CN"/>
              <a:t>There are lots of places to go in China.</a:t>
            </a:r>
            <a:endParaRPr lang="zh-CN" altLang="en-US"/>
          </a:p>
        </p:txBody>
      </p:sp>
    </p:spTree>
    <p:extLst>
      <p:ext uri="{BB962C8B-B14F-4D97-AF65-F5344CB8AC3E}">
        <p14:creationId xmlns:p14="http://schemas.microsoft.com/office/powerpoint/2010/main" val="193570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Tianjin, big, is, very, and, famous, very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 states, are, how, in, there, UN, many, the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these, I, go, places, think, we, to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322662"/>
            <a:ext cx="11422984" cy="738664"/>
          </a:xfrm>
          <a:prstGeom prst="rect">
            <a:avLst/>
          </a:prstGeom>
        </p:spPr>
        <p:txBody>
          <a:bodyPr wrap="square">
            <a:spAutoFit/>
          </a:bodyPr>
          <a:lstStyle/>
          <a:p>
            <a:pPr algn="just">
              <a:lnSpc>
                <a:spcPct val="150000"/>
              </a:lnSpc>
              <a:spcAft>
                <a:spcPts val="0"/>
              </a:spcAft>
            </a:pPr>
            <a:r>
              <a:rPr lang="en-US" altLang="zh-CN">
                <a:cs typeface="Times New Roman" panose="02020603050405020304" pitchFamily="18" charset="0"/>
              </a:rPr>
              <a:t>Tianjin is very big and very famous./Tianjin is very famous and very big.</a:t>
            </a:r>
            <a:endParaRPr lang="zh-CN" altLang="zh-CN" sz="1050">
              <a:solidFill>
                <a:srgbClr val="000000"/>
              </a:solidFill>
              <a:cs typeface="Times New Roman" panose="02020603050405020304" pitchFamily="18" charset="0"/>
            </a:endParaRPr>
          </a:p>
        </p:txBody>
      </p:sp>
      <p:sp>
        <p:nvSpPr>
          <p:cNvPr id="6" name="矩形 5"/>
          <p:cNvSpPr/>
          <p:nvPr/>
        </p:nvSpPr>
        <p:spPr>
          <a:xfrm>
            <a:off x="360854" y="2627866"/>
            <a:ext cx="8779971" cy="738664"/>
          </a:xfrm>
          <a:prstGeom prst="rect">
            <a:avLst/>
          </a:prstGeom>
        </p:spPr>
        <p:txBody>
          <a:bodyPr wrap="square">
            <a:spAutoFit/>
          </a:bodyPr>
          <a:lstStyle/>
          <a:p>
            <a:pPr algn="just">
              <a:lnSpc>
                <a:spcPct val="150000"/>
              </a:lnSpc>
              <a:spcAft>
                <a:spcPts val="0"/>
              </a:spcAft>
            </a:pPr>
            <a:r>
              <a:rPr lang="en-US" altLang="zh-CN">
                <a:cs typeface="Times New Roman" panose="02020603050405020304" pitchFamily="18" charset="0"/>
              </a:rPr>
              <a:t>How many member states are there in the UN?</a:t>
            </a:r>
            <a:endParaRPr lang="zh-CN" altLang="zh-CN" sz="1050">
              <a:solidFill>
                <a:srgbClr val="000000"/>
              </a:solidFill>
              <a:cs typeface="Times New Roman" panose="02020603050405020304" pitchFamily="18" charset="0"/>
            </a:endParaRPr>
          </a:p>
        </p:txBody>
      </p:sp>
      <p:sp>
        <p:nvSpPr>
          <p:cNvPr id="8" name="矩形 7"/>
          <p:cNvSpPr/>
          <p:nvPr/>
        </p:nvSpPr>
        <p:spPr>
          <a:xfrm>
            <a:off x="380892" y="4040860"/>
            <a:ext cx="5673348" cy="523220"/>
          </a:xfrm>
          <a:prstGeom prst="rect">
            <a:avLst/>
          </a:prstGeom>
        </p:spPr>
        <p:txBody>
          <a:bodyPr wrap="none">
            <a:spAutoFit/>
          </a:bodyPr>
          <a:lstStyle/>
          <a:p>
            <a:r>
              <a:rPr lang="en-US" altLang="zh-CN"/>
              <a:t>I think we should go to these places.</a:t>
            </a:r>
            <a:endParaRPr lang="zh-CN" altLang="en-US"/>
          </a:p>
        </p:txBody>
      </p:sp>
    </p:spTree>
    <p:extLst>
      <p:ext uri="{BB962C8B-B14F-4D97-AF65-F5344CB8AC3E}">
        <p14:creationId xmlns:p14="http://schemas.microsoft.com/office/powerpoint/2010/main" val="341541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552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阅读理解。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winter vacation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假期</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coming. The Brown family are looking at a map of China. They want to visit many famous places in China. Tom wants to go to Xi’an and see the Terracotta Army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兵马俑</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Tom’s sisters, Lucy and Lily want to visit Hangzhou. They want to see the West Lake. They know the West Lake is very beautiful. Their mother wants to visit Guangzhou and Hong Kong. She wants to do some shopping.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89931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Brown wants to go to Yichang and visit the Three Gorges Dam</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三峡大坝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 very big dam and it’s very interesting. Tom and his sisters want to visit the dam too. Tom’s brother, Jack, wants to stay at home and do what he likes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68523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Brown family have got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690721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four	B. five	C. six</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6907213"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family are looking at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because they want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91050" algn="l"/>
                <a:tab pos="690721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 many famous places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690721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map	B. book	C. phone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8736" y="1520996"/>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28736" y="2791347"/>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369965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Lucy wants to go to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Three Gorges Dam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Hangzhou</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Hangzhou and the Three Gorges Dam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isn’t going to any places?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Jack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Mrs Brown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7789" y="881561"/>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37789" y="344533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986571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lvl="0" hangingPunct="0">
              <a:spcAft>
                <a:spcPts val="0"/>
              </a:spcAft>
              <a:tabLst>
                <a:tab pos="4500880"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room	B. now	C. show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500880" algn="l"/>
                <a:tab pos="69310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500880"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parent	B. present	C. pleasure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500880" algn="l"/>
                <a:tab pos="69310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500880" algn="l"/>
                <a:tab pos="69310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mountains	B. monkeys	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484784"/>
            <a:ext cx="5835256" cy="523220"/>
          </a:xfrm>
          <a:prstGeom prst="rect">
            <a:avLst/>
          </a:prstGeom>
        </p:spPr>
        <p:txBody>
          <a:bodyPr wrap="square">
            <a:spAutoFit/>
          </a:bodyPr>
          <a:lstStyle/>
          <a:p>
            <a:r>
              <a:rPr lang="en-US" altLang="zh-CN">
                <a:solidFill>
                  <a:srgbClr val="ED028C"/>
                </a:solidFill>
              </a:rPr>
              <a:t>Let’s show you around the school</a:t>
            </a:r>
            <a:r>
              <a:rPr lang="zh-CN" altLang="zh-CN">
                <a:solidFill>
                  <a:srgbClr val="ED028C"/>
                </a:solidFill>
                <a:ea typeface="楷体" panose="02010609060101010101" pitchFamily="49" charset="-122"/>
                <a:cs typeface="Times New Roman" panose="02020603050405020304" pitchFamily="18" charset="0"/>
              </a:rPr>
              <a:t>！</a:t>
            </a:r>
            <a:endParaRPr lang="zh-CN" altLang="en-US"/>
          </a:p>
        </p:txBody>
      </p:sp>
      <p:sp>
        <p:nvSpPr>
          <p:cNvPr id="6" name="矩形 5"/>
          <p:cNvSpPr/>
          <p:nvPr/>
        </p:nvSpPr>
        <p:spPr>
          <a:xfrm>
            <a:off x="360854" y="2789563"/>
            <a:ext cx="8779971" cy="523220"/>
          </a:xfrm>
          <a:prstGeom prst="rect">
            <a:avLst/>
          </a:prstGeom>
        </p:spPr>
        <p:txBody>
          <a:bodyPr wrap="square">
            <a:spAutoFit/>
          </a:bodyPr>
          <a:lstStyle/>
          <a:p>
            <a:r>
              <a:rPr lang="en-US" altLang="zh-CN">
                <a:solidFill>
                  <a:srgbClr val="ED028C"/>
                </a:solidFill>
              </a:rPr>
              <a:t>This is a toy bear.It’s a present from my mother.</a:t>
            </a:r>
            <a:endParaRPr lang="zh-CN" altLang="en-US"/>
          </a:p>
        </p:txBody>
      </p:sp>
      <p:sp>
        <p:nvSpPr>
          <p:cNvPr id="8" name="矩形 7"/>
          <p:cNvSpPr/>
          <p:nvPr/>
        </p:nvSpPr>
        <p:spPr>
          <a:xfrm>
            <a:off x="360855" y="3937666"/>
            <a:ext cx="8779970" cy="523220"/>
          </a:xfrm>
          <a:prstGeom prst="rect">
            <a:avLst/>
          </a:prstGeom>
        </p:spPr>
        <p:txBody>
          <a:bodyPr wrap="square">
            <a:spAutoFit/>
          </a:bodyPr>
          <a:lstStyle/>
          <a:p>
            <a:r>
              <a:rPr lang="en-US" altLang="zh-CN">
                <a:solidFill>
                  <a:srgbClr val="ED028C"/>
                </a:solidFill>
              </a:rPr>
              <a:t>There are many mountains and lakes in Guilin.</a:t>
            </a:r>
            <a:endParaRPr lang="zh-CN" altLang="en-US"/>
          </a:p>
        </p:txBody>
      </p:sp>
      <p:sp>
        <p:nvSpPr>
          <p:cNvPr id="10" name="矩形 9"/>
          <p:cNvSpPr/>
          <p:nvPr/>
        </p:nvSpPr>
        <p:spPr>
          <a:xfrm>
            <a:off x="946842" y="881001"/>
            <a:ext cx="444352" cy="523220"/>
          </a:xfrm>
          <a:prstGeom prst="rect">
            <a:avLst/>
          </a:prstGeom>
        </p:spPr>
        <p:txBody>
          <a:bodyPr wrap="none">
            <a:spAutoFit/>
          </a:bodyPr>
          <a:lstStyle/>
          <a:p>
            <a:r>
              <a:rPr lang="en-US" altLang="zh-CN"/>
              <a:t>C</a:t>
            </a:r>
            <a:endParaRPr lang="zh-CN" altLang="en-US"/>
          </a:p>
        </p:txBody>
      </p:sp>
      <p:sp>
        <p:nvSpPr>
          <p:cNvPr id="12" name="矩形 11"/>
          <p:cNvSpPr/>
          <p:nvPr/>
        </p:nvSpPr>
        <p:spPr>
          <a:xfrm>
            <a:off x="946842" y="2136935"/>
            <a:ext cx="423514" cy="523220"/>
          </a:xfrm>
          <a:prstGeom prst="rect">
            <a:avLst/>
          </a:prstGeom>
        </p:spPr>
        <p:txBody>
          <a:bodyPr wrap="none">
            <a:spAutoFit/>
          </a:bodyPr>
          <a:lstStyle/>
          <a:p>
            <a:r>
              <a:rPr lang="en-US" altLang="zh-CN"/>
              <a:t>B</a:t>
            </a:r>
            <a:endParaRPr lang="zh-CN" altLang="en-US"/>
          </a:p>
        </p:txBody>
      </p:sp>
      <p:sp>
        <p:nvSpPr>
          <p:cNvPr id="14" name="矩形 13"/>
          <p:cNvSpPr/>
          <p:nvPr/>
        </p:nvSpPr>
        <p:spPr>
          <a:xfrm>
            <a:off x="926004" y="342983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73952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cities do the Brown family want to visit in China?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Five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7789" y="881561"/>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45803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everywhere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kids are talking at the United Nations Children’s Meeting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48609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Pointing at a map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member states have flags all around the room</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heard kids around the world need help. What should we do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94106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dad works inside the UN building. He says every country should share ideas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how? Some places are far away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woman from Kenya walks 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Whispers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 her badge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徵章</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Kenya 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member state too. Let’s ask</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 me, what should kids do to help others around the world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10727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great question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learn all around you. Problems are inside your town too</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picking up trash?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when you grow up, you can visit member states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what if I can’t travel?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write letters inside your school. Tell leaders what they should do</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around home first, then share all around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223683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Exactly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 steps matter. Even inside this room, we’re all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bell rings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to go inside the meeting hall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tell our class what we should do</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Kids all around the world can work together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53151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根据对话内容，选择正确的答案。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dialogue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Traveling to member states is fun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Kids can help others by starting small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Learning geography is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842" y="150289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78798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from Kenya tells the kids to ________ first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write letters to leaders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learn about problems “all around” them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visit other countries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6842" y="880503"/>
            <a:ext cx="423514" cy="523220"/>
          </a:xfrm>
          <a:prstGeom prst="rect">
            <a:avLst/>
          </a:prstGeom>
        </p:spPr>
        <p:txBody>
          <a:bodyPr wrap="none">
            <a:spAutoFit/>
          </a:bodyPr>
          <a:lstStyle/>
          <a:p>
            <a:r>
              <a:rPr lang="en-US" altLang="zh-CN"/>
              <a:t>B</a:t>
            </a:r>
            <a:endParaRPr lang="zh-CN" altLang="en-US"/>
          </a:p>
        </p:txBody>
      </p:sp>
      <p:sp>
        <p:nvSpPr>
          <p:cNvPr id="4" name="内容占位符 1"/>
          <p:cNvSpPr txBox="1">
            <a:spLocks/>
          </p:cNvSpPr>
          <p:nvPr/>
        </p:nvSpPr>
        <p:spPr bwMode="auto">
          <a:xfrm>
            <a:off x="360854" y="3349081"/>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phrase</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 state” means _______ in the story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type of food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country in a group</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school club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4948" y="347440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2011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 and Sam probably feel ________ at the end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hopeful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tired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angry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842" y="863455"/>
            <a:ext cx="444352" cy="523220"/>
          </a:xfrm>
          <a:prstGeom prst="rect">
            <a:avLst/>
          </a:prstGeom>
        </p:spPr>
        <p:txBody>
          <a:bodyPr wrap="none">
            <a:spAutoFit/>
          </a:bodyPr>
          <a:lstStyle/>
          <a:p>
            <a:r>
              <a:rPr lang="en-US" altLang="zh-CN"/>
              <a:t>A</a:t>
            </a:r>
            <a:endParaRPr lang="zh-CN" altLang="en-US"/>
          </a:p>
        </p:txBody>
      </p:sp>
      <p:sp>
        <p:nvSpPr>
          <p:cNvPr id="5" name="内容占位符 1"/>
          <p:cNvSpPr txBox="1">
            <a:spLocks/>
          </p:cNvSpPr>
          <p:nvPr/>
        </p:nvSpPr>
        <p:spPr bwMode="auto">
          <a:xfrm>
            <a:off x="360854" y="3281433"/>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sentence uses “should” correctly</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正确地</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should playing outside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should to write letters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You should help others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37789" y="341687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267501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书面表达。</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寒假快要到了，同学们准备在班级中分享寒假计划。根据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所写的思维导图，帮助她完成寒假计划的介绍。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围绕主题，内容完整，语意连贯。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请至少添加一项活动内容，丰富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42678" y="908720"/>
            <a:ext cx="2520280" cy="441216"/>
          </a:xfrm>
          <a:prstGeom prst="rect">
            <a:avLst/>
          </a:prstGeom>
        </p:spPr>
      </p:pic>
      <p:pic>
        <p:nvPicPr>
          <p:cNvPr id="4" name="图片 3"/>
          <p:cNvPicPr>
            <a:picLocks noChangeAspect="1"/>
          </p:cNvPicPr>
          <p:nvPr/>
        </p:nvPicPr>
        <p:blipFill>
          <a:blip r:embed="rId3"/>
          <a:stretch>
            <a:fillRect/>
          </a:stretch>
        </p:blipFill>
        <p:spPr>
          <a:xfrm>
            <a:off x="2719402" y="3933056"/>
            <a:ext cx="6768752" cy="2419390"/>
          </a:xfrm>
          <a:prstGeom prst="rect">
            <a:avLst/>
          </a:prstGeom>
        </p:spPr>
      </p:pic>
    </p:spTree>
    <p:extLst>
      <p:ext uri="{BB962C8B-B14F-4D97-AF65-F5344CB8AC3E}">
        <p14:creationId xmlns:p14="http://schemas.microsoft.com/office/powerpoint/2010/main" val="38703748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5522"/>
          </a:xfrm>
        </p:spPr>
        <p:txBody>
          <a:bodyPr/>
          <a:lstStyle/>
          <a:p>
            <a:r>
              <a:rPr lang="en-US" altLang="zh-CN"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a:p>
        </p:txBody>
      </p:sp>
      <p:sp>
        <p:nvSpPr>
          <p:cNvPr id="3" name="内容占位符 1"/>
          <p:cNvSpPr txBox="1">
            <a:spLocks/>
          </p:cNvSpPr>
          <p:nvPr/>
        </p:nvSpPr>
        <p:spPr bwMode="auto">
          <a:xfrm>
            <a:off x="360854" y="683643"/>
            <a:ext cx="1135097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Winter vacation is coming</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I’m excited to share my plan.My family and I wants to take a train to Harbin.It is famous for its ice lanterns.I can’t wait to see them</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 I want to make a snowman with my dad in the snowy park.</a:t>
            </a: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Next, my aunt wants to teach me to make Harbin-style dumplings.I’ll practice hard to surprise my grandparents later.</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try ice skating at the Ice and Snow World too</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This trip will be fun.I want to take lots of photos to show everyone</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0388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72.jpg" descr="id:2147488894;FounderCES"/>
          <p:cNvPicPr/>
          <p:nvPr/>
        </p:nvPicPr>
        <p:blipFill>
          <a:blip r:embed="rId2"/>
          <a:stretch>
            <a:fillRect/>
          </a:stretch>
        </p:blipFill>
        <p:spPr>
          <a:xfrm>
            <a:off x="2998862" y="1702022"/>
            <a:ext cx="1315377" cy="1304295"/>
          </a:xfrm>
          <a:prstGeom prst="rect">
            <a:avLst/>
          </a:prstGeom>
        </p:spPr>
      </p:pic>
      <p:pic>
        <p:nvPicPr>
          <p:cNvPr id="4" name="j72a.jpg" descr="id:2147488901;FounderCES"/>
          <p:cNvPicPr/>
          <p:nvPr/>
        </p:nvPicPr>
        <p:blipFill>
          <a:blip r:embed="rId3"/>
          <a:stretch>
            <a:fillRect/>
          </a:stretch>
        </p:blipFill>
        <p:spPr>
          <a:xfrm>
            <a:off x="5927165" y="1570780"/>
            <a:ext cx="1435537" cy="1435537"/>
          </a:xfrm>
          <a:prstGeom prst="rect">
            <a:avLst/>
          </a:prstGeom>
        </p:spPr>
      </p:pic>
      <p:pic>
        <p:nvPicPr>
          <p:cNvPr id="5" name="j72b.jpg" descr="id:2147488908;FounderCES"/>
          <p:cNvPicPr/>
          <p:nvPr/>
        </p:nvPicPr>
        <p:blipFill>
          <a:blip r:embed="rId4"/>
          <a:stretch>
            <a:fillRect/>
          </a:stretch>
        </p:blipFill>
        <p:spPr>
          <a:xfrm>
            <a:off x="8975628" y="1542190"/>
            <a:ext cx="2123265" cy="1440160"/>
          </a:xfrm>
          <a:prstGeom prst="rect">
            <a:avLst/>
          </a:prstGeom>
        </p:spPr>
      </p:pic>
      <p:pic>
        <p:nvPicPr>
          <p:cNvPr id="6" name="j73.jpg" descr="id:2147488915;FounderCES"/>
          <p:cNvPicPr/>
          <p:nvPr/>
        </p:nvPicPr>
        <p:blipFill>
          <a:blip r:embed="rId5"/>
          <a:stretch>
            <a:fillRect/>
          </a:stretch>
        </p:blipFill>
        <p:spPr>
          <a:xfrm>
            <a:off x="2854846" y="4196636"/>
            <a:ext cx="1872208" cy="1039603"/>
          </a:xfrm>
          <a:prstGeom prst="rect">
            <a:avLst/>
          </a:prstGeom>
        </p:spPr>
      </p:pic>
      <p:pic>
        <p:nvPicPr>
          <p:cNvPr id="7" name="j73a.jpg" descr="id:2147488922;FounderCES"/>
          <p:cNvPicPr/>
          <p:nvPr/>
        </p:nvPicPr>
        <p:blipFill>
          <a:blip r:embed="rId6"/>
          <a:stretch>
            <a:fillRect/>
          </a:stretch>
        </p:blipFill>
        <p:spPr>
          <a:xfrm>
            <a:off x="5816959" y="4122337"/>
            <a:ext cx="1661006" cy="1219513"/>
          </a:xfrm>
          <a:prstGeom prst="rect">
            <a:avLst/>
          </a:prstGeom>
        </p:spPr>
      </p:pic>
      <p:pic>
        <p:nvPicPr>
          <p:cNvPr id="8" name="j73b.jpg" descr="id:2147488929;FounderCES"/>
          <p:cNvPicPr/>
          <p:nvPr/>
        </p:nvPicPr>
        <p:blipFill>
          <a:blip r:embed="rId7"/>
          <a:stretch>
            <a:fillRect/>
          </a:stretch>
        </p:blipFill>
        <p:spPr>
          <a:xfrm>
            <a:off x="9263558" y="4122337"/>
            <a:ext cx="1676325" cy="1361888"/>
          </a:xfrm>
          <a:prstGeom prst="rect">
            <a:avLst/>
          </a:prstGeom>
        </p:spPr>
      </p:pic>
      <p:sp>
        <p:nvSpPr>
          <p:cNvPr id="10" name="矩形 9"/>
          <p:cNvSpPr/>
          <p:nvPr/>
        </p:nvSpPr>
        <p:spPr>
          <a:xfrm>
            <a:off x="360854" y="3255200"/>
            <a:ext cx="8779971" cy="523220"/>
          </a:xfrm>
          <a:prstGeom prst="rect">
            <a:avLst/>
          </a:prstGeom>
        </p:spPr>
        <p:txBody>
          <a:bodyPr wrap="square">
            <a:spAutoFit/>
          </a:bodyPr>
          <a:lstStyle/>
          <a:p>
            <a:r>
              <a:rPr lang="en-US" altLang="zh-CN">
                <a:solidFill>
                  <a:srgbClr val="ED028C"/>
                </a:solidFill>
              </a:rPr>
              <a:t>I want to go to China to visit my pen friend.</a:t>
            </a:r>
            <a:endParaRPr lang="zh-CN" altLang="en-US"/>
          </a:p>
        </p:txBody>
      </p:sp>
      <p:sp>
        <p:nvSpPr>
          <p:cNvPr id="12" name="矩形 11"/>
          <p:cNvSpPr/>
          <p:nvPr/>
        </p:nvSpPr>
        <p:spPr>
          <a:xfrm>
            <a:off x="360854" y="5462219"/>
            <a:ext cx="4562399" cy="523220"/>
          </a:xfrm>
          <a:prstGeom prst="rect">
            <a:avLst/>
          </a:prstGeom>
        </p:spPr>
        <p:txBody>
          <a:bodyPr wrap="square">
            <a:spAutoFit/>
          </a:bodyPr>
          <a:lstStyle/>
          <a:p>
            <a:r>
              <a:rPr lang="en-US" altLang="zh-CN">
                <a:solidFill>
                  <a:srgbClr val="ED028C"/>
                </a:solidFill>
              </a:rPr>
              <a:t>I want to go there by train.</a:t>
            </a:r>
            <a:endParaRPr lang="zh-CN" altLang="en-US"/>
          </a:p>
        </p:txBody>
      </p:sp>
      <p:sp>
        <p:nvSpPr>
          <p:cNvPr id="14" name="矩形 13"/>
          <p:cNvSpPr/>
          <p:nvPr/>
        </p:nvSpPr>
        <p:spPr>
          <a:xfrm>
            <a:off x="962422" y="1513652"/>
            <a:ext cx="423514" cy="523220"/>
          </a:xfrm>
          <a:prstGeom prst="rect">
            <a:avLst/>
          </a:prstGeom>
        </p:spPr>
        <p:txBody>
          <a:bodyPr wrap="none">
            <a:spAutoFit/>
          </a:bodyPr>
          <a:lstStyle/>
          <a:p>
            <a:r>
              <a:rPr lang="en-US" altLang="zh-CN"/>
              <a:t>B</a:t>
            </a:r>
            <a:endParaRPr lang="zh-CN" altLang="en-US"/>
          </a:p>
        </p:txBody>
      </p:sp>
      <p:sp>
        <p:nvSpPr>
          <p:cNvPr id="16" name="矩形 15"/>
          <p:cNvSpPr/>
          <p:nvPr/>
        </p:nvSpPr>
        <p:spPr>
          <a:xfrm>
            <a:off x="962422" y="4081561"/>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j74.jpg" descr="id:2147488936;FounderCES"/>
          <p:cNvPicPr/>
          <p:nvPr/>
        </p:nvPicPr>
        <p:blipFill>
          <a:blip r:embed="rId2"/>
          <a:stretch>
            <a:fillRect/>
          </a:stretch>
        </p:blipFill>
        <p:spPr>
          <a:xfrm>
            <a:off x="2926854" y="836712"/>
            <a:ext cx="1802807" cy="1368152"/>
          </a:xfrm>
          <a:prstGeom prst="rect">
            <a:avLst/>
          </a:prstGeom>
        </p:spPr>
      </p:pic>
      <p:pic>
        <p:nvPicPr>
          <p:cNvPr id="4" name="j74a.jpg" descr="id:2147488943;FounderCES"/>
          <p:cNvPicPr/>
          <p:nvPr/>
        </p:nvPicPr>
        <p:blipFill>
          <a:blip r:embed="rId3"/>
          <a:stretch>
            <a:fillRect/>
          </a:stretch>
        </p:blipFill>
        <p:spPr>
          <a:xfrm>
            <a:off x="5879182" y="805803"/>
            <a:ext cx="2276123" cy="1399061"/>
          </a:xfrm>
          <a:prstGeom prst="rect">
            <a:avLst/>
          </a:prstGeom>
        </p:spPr>
      </p:pic>
      <p:pic>
        <p:nvPicPr>
          <p:cNvPr id="5" name="j74b.jpg" descr="id:2147488950;FounderCES"/>
          <p:cNvPicPr/>
          <p:nvPr/>
        </p:nvPicPr>
        <p:blipFill>
          <a:blip r:embed="rId4"/>
          <a:stretch>
            <a:fillRect/>
          </a:stretch>
        </p:blipFill>
        <p:spPr>
          <a:xfrm>
            <a:off x="9339965" y="746120"/>
            <a:ext cx="1458744" cy="1458744"/>
          </a:xfrm>
          <a:prstGeom prst="rect">
            <a:avLst/>
          </a:prstGeom>
        </p:spPr>
      </p:pic>
      <p:pic>
        <p:nvPicPr>
          <p:cNvPr id="6" name="j75.jpg" descr="id:2147488957;FounderCES"/>
          <p:cNvPicPr/>
          <p:nvPr/>
        </p:nvPicPr>
        <p:blipFill>
          <a:blip r:embed="rId5"/>
          <a:stretch>
            <a:fillRect/>
          </a:stretch>
        </p:blipFill>
        <p:spPr>
          <a:xfrm>
            <a:off x="2926854" y="3518097"/>
            <a:ext cx="1705377" cy="1584777"/>
          </a:xfrm>
          <a:prstGeom prst="rect">
            <a:avLst/>
          </a:prstGeom>
        </p:spPr>
      </p:pic>
      <p:pic>
        <p:nvPicPr>
          <p:cNvPr id="7" name="j75a.jpg" descr="id:2147488964;FounderCES"/>
          <p:cNvPicPr/>
          <p:nvPr/>
        </p:nvPicPr>
        <p:blipFill>
          <a:blip r:embed="rId6"/>
          <a:stretch>
            <a:fillRect/>
          </a:stretch>
        </p:blipFill>
        <p:spPr>
          <a:xfrm>
            <a:off x="5951190" y="3586986"/>
            <a:ext cx="1988380" cy="1511526"/>
          </a:xfrm>
          <a:prstGeom prst="rect">
            <a:avLst/>
          </a:prstGeom>
        </p:spPr>
      </p:pic>
      <p:pic>
        <p:nvPicPr>
          <p:cNvPr id="8" name="j75b.jpg" descr="id:2147488971;FounderCES"/>
          <p:cNvPicPr/>
          <p:nvPr/>
        </p:nvPicPr>
        <p:blipFill>
          <a:blip r:embed="rId7"/>
          <a:stretch>
            <a:fillRect/>
          </a:stretch>
        </p:blipFill>
        <p:spPr>
          <a:xfrm>
            <a:off x="9277601" y="3586987"/>
            <a:ext cx="1570133" cy="1512580"/>
          </a:xfrm>
          <a:prstGeom prst="rect">
            <a:avLst/>
          </a:prstGeom>
        </p:spPr>
      </p:pic>
      <p:sp>
        <p:nvSpPr>
          <p:cNvPr id="10" name="矩形 9"/>
          <p:cNvSpPr/>
          <p:nvPr/>
        </p:nvSpPr>
        <p:spPr>
          <a:xfrm>
            <a:off x="360855" y="2538940"/>
            <a:ext cx="8350470" cy="523220"/>
          </a:xfrm>
          <a:prstGeom prst="rect">
            <a:avLst/>
          </a:prstGeom>
        </p:spPr>
        <p:txBody>
          <a:bodyPr wrap="square">
            <a:spAutoFit/>
          </a:bodyPr>
          <a:lstStyle/>
          <a:p>
            <a:r>
              <a:rPr lang="en-US" altLang="zh-CN">
                <a:solidFill>
                  <a:srgbClr val="ED028C"/>
                </a:solidFill>
              </a:rPr>
              <a:t>There are many mountains and lakes in Guilin.</a:t>
            </a:r>
            <a:endParaRPr lang="zh-CN" altLang="en-US"/>
          </a:p>
        </p:txBody>
      </p:sp>
      <p:sp>
        <p:nvSpPr>
          <p:cNvPr id="12" name="矩形 11"/>
          <p:cNvSpPr/>
          <p:nvPr/>
        </p:nvSpPr>
        <p:spPr>
          <a:xfrm>
            <a:off x="360855" y="5297201"/>
            <a:ext cx="4204022" cy="523220"/>
          </a:xfrm>
          <a:prstGeom prst="rect">
            <a:avLst/>
          </a:prstGeom>
        </p:spPr>
        <p:txBody>
          <a:bodyPr wrap="square">
            <a:spAutoFit/>
          </a:bodyPr>
          <a:lstStyle/>
          <a:p>
            <a:r>
              <a:rPr lang="en-US" altLang="zh-CN">
                <a:solidFill>
                  <a:srgbClr val="ED028C"/>
                </a:solidFill>
              </a:rPr>
              <a:t>She is sweeping the floor.</a:t>
            </a:r>
            <a:endParaRPr lang="zh-CN" altLang="en-US"/>
          </a:p>
        </p:txBody>
      </p:sp>
      <p:sp>
        <p:nvSpPr>
          <p:cNvPr id="14" name="矩形 13"/>
          <p:cNvSpPr/>
          <p:nvPr/>
        </p:nvSpPr>
        <p:spPr>
          <a:xfrm>
            <a:off x="945275" y="871922"/>
            <a:ext cx="444352" cy="523220"/>
          </a:xfrm>
          <a:prstGeom prst="rect">
            <a:avLst/>
          </a:prstGeom>
        </p:spPr>
        <p:txBody>
          <a:bodyPr wrap="none">
            <a:spAutoFit/>
          </a:bodyPr>
          <a:lstStyle/>
          <a:p>
            <a:r>
              <a:rPr lang="en-US" altLang="zh-CN"/>
              <a:t>A</a:t>
            </a:r>
            <a:endParaRPr lang="zh-CN" altLang="en-US"/>
          </a:p>
        </p:txBody>
      </p:sp>
      <p:sp>
        <p:nvSpPr>
          <p:cNvPr id="16" name="矩形 15"/>
          <p:cNvSpPr/>
          <p:nvPr/>
        </p:nvSpPr>
        <p:spPr>
          <a:xfrm>
            <a:off x="945275" y="3414097"/>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he doesn’t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train from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from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There is a train from China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3377609"/>
            <a:ext cx="5189696" cy="523220"/>
          </a:xfrm>
          <a:prstGeom prst="rect">
            <a:avLst/>
          </a:prstGeom>
        </p:spPr>
        <p:txBody>
          <a:bodyPr wrap="square">
            <a:spAutoFit/>
          </a:bodyPr>
          <a:lstStyle/>
          <a:p>
            <a:r>
              <a:rPr lang="en-US" altLang="zh-CN">
                <a:solidFill>
                  <a:srgbClr val="ED028C"/>
                </a:solidFill>
              </a:rPr>
              <a:t>Do you want to go to the park?</a:t>
            </a:r>
            <a:endParaRPr lang="zh-CN" altLang="en-US"/>
          </a:p>
        </p:txBody>
      </p:sp>
      <p:sp>
        <p:nvSpPr>
          <p:cNvPr id="6" name="矩形 5"/>
          <p:cNvSpPr/>
          <p:nvPr/>
        </p:nvSpPr>
        <p:spPr>
          <a:xfrm>
            <a:off x="360854" y="5765595"/>
            <a:ext cx="2380722" cy="523220"/>
          </a:xfrm>
          <a:prstGeom prst="rect">
            <a:avLst/>
          </a:prstGeom>
        </p:spPr>
        <p:txBody>
          <a:bodyPr wrap="square">
            <a:spAutoFit/>
          </a:bodyPr>
          <a:lstStyle/>
          <a:p>
            <a:r>
              <a:rPr lang="en-US" altLang="zh-CN">
                <a:solidFill>
                  <a:srgbClr val="ED028C"/>
                </a:solidFill>
              </a:rPr>
              <a:t>What’s this?</a:t>
            </a:r>
            <a:endParaRPr lang="zh-CN" altLang="en-US"/>
          </a:p>
        </p:txBody>
      </p:sp>
      <p:sp>
        <p:nvSpPr>
          <p:cNvPr id="8" name="矩形 7"/>
          <p:cNvSpPr/>
          <p:nvPr/>
        </p:nvSpPr>
        <p:spPr>
          <a:xfrm>
            <a:off x="955479" y="1520539"/>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55479" y="4074538"/>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want to fly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have to stay at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want some coffee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went to Nanjing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go shopping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I’m watching TV</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7789" y="863454"/>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937789" y="3429000"/>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360854" y="2510058"/>
            <a:ext cx="4051109"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What do you want to do?</a:t>
            </a:r>
            <a:endParaRPr lang="zh-CN" altLang="zh-CN" sz="1050">
              <a:solidFill>
                <a:srgbClr val="000000"/>
              </a:solidFill>
              <a:cs typeface="Times New Roman" panose="02020603050405020304" pitchFamily="18" charset="0"/>
            </a:endParaRPr>
          </a:p>
        </p:txBody>
      </p:sp>
      <p:sp>
        <p:nvSpPr>
          <p:cNvPr id="10" name="矩形 9"/>
          <p:cNvSpPr/>
          <p:nvPr/>
        </p:nvSpPr>
        <p:spPr>
          <a:xfrm>
            <a:off x="360855" y="5110770"/>
            <a:ext cx="3618724"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 are you doing?</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she didn’t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she does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she 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426" y="881561"/>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360854" y="2695628"/>
            <a:ext cx="4965402" cy="523220"/>
          </a:xfrm>
          <a:prstGeom prst="rect">
            <a:avLst/>
          </a:prstGeom>
        </p:spPr>
        <p:txBody>
          <a:bodyPr wrap="square">
            <a:spAutoFit/>
          </a:bodyPr>
          <a:lstStyle/>
          <a:p>
            <a:r>
              <a:rPr lang="en-US" altLang="zh-CN">
                <a:solidFill>
                  <a:srgbClr val="ED028C"/>
                </a:solidFill>
              </a:rPr>
              <a:t>Does she want to visit the US?</a:t>
            </a:r>
            <a:endParaRPr lang="zh-CN" altLang="en-US"/>
          </a:p>
        </p:txBody>
      </p:sp>
    </p:spTree>
    <p:extLst>
      <p:ext uri="{BB962C8B-B14F-4D97-AF65-F5344CB8AC3E}">
        <p14:creationId xmlns:p14="http://schemas.microsoft.com/office/powerpoint/2010/main" val="425295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36339"/>
            <a:ext cx="11485848"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Tomorrow is the vacation</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Four friends plan trips.Lucy says, “I want to go to Canada.I want to ski on big white mountains.</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Ben laughs, “I want to go to Egypt.I want to see ancient buildings</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Emma claps, “I want to go to Italy.I want to learn how to make pizza.</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Jake jumps,“I want to go to Hawaii.I want to swim in the warm sea</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 decide to make a detailed plan together.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4583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2766</Words>
  <Application>Microsoft Office PowerPoint</Application>
  <PresentationFormat>自定义</PresentationFormat>
  <Paragraphs>302</Paragraphs>
  <Slides>39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39</vt:i4>
      </vt:variant>
    </vt:vector>
  </HeadingPairs>
  <TitlesOfParts>
    <vt:vector size="4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361</cp:revision>
  <dcterms:created xsi:type="dcterms:W3CDTF">2020-11-06T05:24:00Z</dcterms:created>
  <dcterms:modified xsi:type="dcterms:W3CDTF">2025-06-30T08:54:23Z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